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3" r:id="rId3"/>
    <p:sldMasterId id="2147483708" r:id="rId4"/>
    <p:sldMasterId id="2147483713" r:id="rId5"/>
    <p:sldMasterId id="2147483718" r:id="rId6"/>
    <p:sldMasterId id="2147483723" r:id="rId7"/>
    <p:sldMasterId id="2147483728" r:id="rId8"/>
  </p:sldMasterIdLst>
  <p:notesMasterIdLst>
    <p:notesMasterId r:id="rId24"/>
  </p:notesMasterIdLst>
  <p:sldIdLst>
    <p:sldId id="13686" r:id="rId9"/>
    <p:sldId id="2145705887" r:id="rId10"/>
    <p:sldId id="2145705885" r:id="rId11"/>
    <p:sldId id="2145705896" r:id="rId12"/>
    <p:sldId id="2145705876" r:id="rId13"/>
    <p:sldId id="2145705898" r:id="rId14"/>
    <p:sldId id="2145705889" r:id="rId15"/>
    <p:sldId id="2145705894" r:id="rId16"/>
    <p:sldId id="2145705880" r:id="rId17"/>
    <p:sldId id="2145705879" r:id="rId18"/>
    <p:sldId id="2145705872" r:id="rId19"/>
    <p:sldId id="2145705893" r:id="rId20"/>
    <p:sldId id="2145705895" r:id="rId21"/>
    <p:sldId id="2145705897" r:id="rId22"/>
    <p:sldId id="21457058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D55B41-E3D8-0BBB-2D08-FDBB0BA30FE5}" name="Zhen Gao" initials="ZG" userId="S::zhen.gao@biogen.com::753ca5ad-a66a-4072-86ff-fe9bc8c0233d" providerId="AD"/>
  <p188:author id="{B16D4CB7-95BA-9D22-2FFC-CED822BF181C}" name="Catherine Guardado" initials="CG" userId="S::catherine.guardado@biogen.com::65923c0c-432e-4ae4-9bdf-aa1bccb570b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DFF"/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3"/>
    <p:restoredTop sz="96475"/>
  </p:normalViewPr>
  <p:slideViewPr>
    <p:cSldViewPr snapToGrid="0">
      <p:cViewPr varScale="1">
        <p:scale>
          <a:sx n="136" d="100"/>
          <a:sy n="136" d="100"/>
        </p:scale>
        <p:origin x="248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7/13/22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0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7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40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3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40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0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3.png"/><Relationship Id="rId7" Type="http://schemas.microsoft.com/office/2007/relationships/hdphoto" Target="../media/hdphoto1.wdp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7.wdp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40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3.png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260B-9F57-4BD3-A18C-DE12DD8F2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B60E3-EE3D-49E2-AEB7-94027F01E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D8690-23F0-4D41-858D-108721FB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37C08-BA8D-4358-8F06-29AEB1D33570}" type="datetimeFigureOut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7BD80-5B23-4944-95FC-08D33E209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1144-D5C8-45AE-8A22-67AA80784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10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3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3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0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7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6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1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4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5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DFC884-2215-4ED4-8121-D126DBC8B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72" y="1317604"/>
            <a:ext cx="11140096" cy="165576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3000" b="1" dirty="0">
                <a:solidFill>
                  <a:schemeClr val="tx2"/>
                </a:solidFill>
                <a:latin typeface="Arial"/>
                <a:cs typeface="Arial"/>
              </a:rPr>
              <a:t>HTT splicing enhancer on-target effects </a:t>
            </a:r>
          </a:p>
          <a:p>
            <a:pPr algn="l"/>
            <a:endParaRPr lang="en-US" sz="30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algn="l">
              <a:spcBef>
                <a:spcPts val="200"/>
              </a:spcBef>
            </a:pPr>
            <a:r>
              <a:rPr lang="en-US" sz="2200" dirty="0">
                <a:latin typeface="Arial"/>
                <a:cs typeface="Arial"/>
              </a:rPr>
              <a:t>Jun 13, 2022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sz="1200" dirty="0">
                <a:latin typeface="Arial" panose="020B0604020202020204" pitchFamily="34" charset="0"/>
              </a:rPr>
              <a:t>Group Meeting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Zhen, Dann</a:t>
            </a:r>
          </a:p>
        </p:txBody>
      </p:sp>
    </p:spTree>
    <p:extLst>
      <p:ext uri="{BB962C8B-B14F-4D97-AF65-F5344CB8AC3E}">
        <p14:creationId xmlns:p14="http://schemas.microsoft.com/office/powerpoint/2010/main" val="86071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2135644 in iPSC and NGN2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002C6CC4-AFE6-9042-9B96-06FBD874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102" y="3838308"/>
            <a:ext cx="3477490" cy="2244992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F90F52D6-FCC3-974B-9550-FE8C71DE2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280" y="3558018"/>
            <a:ext cx="3334976" cy="2563064"/>
          </a:xfrm>
          <a:prstGeom prst="rect">
            <a:avLst/>
          </a:prstGeom>
        </p:spPr>
      </p:pic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BE8077B-21E3-0040-9C0E-355331C78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280" y="798368"/>
            <a:ext cx="3334977" cy="2642177"/>
          </a:xfrm>
          <a:prstGeom prst="rect">
            <a:avLst/>
          </a:prstGeom>
        </p:spPr>
      </p:pic>
      <p:pic>
        <p:nvPicPr>
          <p:cNvPr id="10" name="Picture 9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BCB27EF-6454-9F4D-A6CB-6FE615519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102" y="798368"/>
            <a:ext cx="3477491" cy="283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7299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2136770 (1000nM) in iPSC(Left) and NGN2(Right)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29A53A-02F1-364A-A328-548332818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92" y="1156293"/>
            <a:ext cx="5600355" cy="44802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61F2D7-378E-B441-96FE-748F94268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98" y="1156292"/>
            <a:ext cx="5600355" cy="448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8116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432" y="1763281"/>
            <a:ext cx="11425211" cy="684355"/>
          </a:xfrm>
        </p:spPr>
        <p:txBody>
          <a:bodyPr/>
          <a:lstStyle/>
          <a:p>
            <a:r>
              <a:rPr lang="en-US" dirty="0"/>
              <a:t>The 9 </a:t>
            </a:r>
            <a:r>
              <a:rPr lang="en-US" dirty="0" err="1"/>
              <a:t>ggsashimi</a:t>
            </a:r>
            <a:r>
              <a:rPr lang="en-US" dirty="0"/>
              <a:t> plots in PDF format</a:t>
            </a:r>
          </a:p>
        </p:txBody>
      </p:sp>
    </p:spTree>
    <p:extLst>
      <p:ext uri="{BB962C8B-B14F-4D97-AF65-F5344CB8AC3E}">
        <p14:creationId xmlns:p14="http://schemas.microsoft.com/office/powerpoint/2010/main" val="245169379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looks more than toxic exon spicing in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15BBD1-B915-794B-95E7-3204B6CA33F5}"/>
              </a:ext>
            </a:extLst>
          </p:cNvPr>
          <p:cNvGrpSpPr/>
          <p:nvPr/>
        </p:nvGrpSpPr>
        <p:grpSpPr>
          <a:xfrm>
            <a:off x="760475" y="1125400"/>
            <a:ext cx="5728309" cy="1039645"/>
            <a:chOff x="543575" y="1930801"/>
            <a:chExt cx="5728309" cy="103964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0D6FF7-02D9-974A-A863-D17577A16839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2FCA0E3-D04E-A043-B86F-B37E636EF6A1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8265"/>
                <a:chOff x="418567" y="669336"/>
                <a:chExt cx="5728309" cy="948265"/>
              </a:xfrm>
            </p:grpSpPr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12B54DBD-3ABC-3143-AECC-45636BA16B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38C0C84-E0C4-8E4D-842D-27141606707F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23E5223B-7951-F648-AFE2-1F10E15FC0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C6DEABEF-1D2D-A546-8667-AE990BE82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Left Arrow 12">
                  <a:extLst>
                    <a:ext uri="{FF2B5EF4-FFF2-40B4-BE49-F238E27FC236}">
                      <a16:creationId xmlns:a16="http://schemas.microsoft.com/office/drawing/2014/main" id="{F5E3BD8F-0EB8-8D4C-890E-C9CCB1E75511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BE6D29F-D2DA-A74D-8EBF-61F7A6BD4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FB6553A9-B3F7-FE4D-AA32-E278D16977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42696"/>
                  <a:ext cx="280804" cy="272210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3D9A4ECD-B92C-F148-ACE7-E4F3436E9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53D76D4-8732-BD40-AC4D-C64687D609F0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7D389BA-906D-7145-9F27-7A5992A50604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08B4BE2-95A4-0443-BE06-C1FC6D15D43F}"/>
                    </a:ext>
                  </a:extLst>
                </p:cNvPr>
                <p:cNvSpPr/>
                <p:nvPr/>
              </p:nvSpPr>
              <p:spPr>
                <a:xfrm>
                  <a:off x="2540219" y="98242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E781E99-D1CA-2B4A-BFA7-595042B98798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D29E2889-2880-3C41-BF15-ADD6B0BA3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55F31CA-CBFA-974F-A2C5-A913B3EA28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65730" y="1367029"/>
                  <a:ext cx="348516" cy="25057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2262EA3-7607-1148-93E9-F8803CD8D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15507" y="1324620"/>
                  <a:ext cx="301525" cy="290286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285C4365-D371-B34D-9CED-B6F8D3CB32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FBC639CB-49EA-B94D-8E15-B867576768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D569EE21-3AB1-B44E-8EE0-16BF443CAC47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288310C-9D8C-634F-AA54-89DF5DDD15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Left Arrow 4">
              <a:extLst>
                <a:ext uri="{FF2B5EF4-FFF2-40B4-BE49-F238E27FC236}">
                  <a16:creationId xmlns:a16="http://schemas.microsoft.com/office/drawing/2014/main" id="{90CE92FD-B8B5-0145-8AC6-B1D17368BB2C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F0D2E5-8AA5-2C40-B96F-5C6AD2186459}"/>
              </a:ext>
            </a:extLst>
          </p:cNvPr>
          <p:cNvGrpSpPr/>
          <p:nvPr/>
        </p:nvGrpSpPr>
        <p:grpSpPr>
          <a:xfrm>
            <a:off x="760475" y="2796633"/>
            <a:ext cx="5728309" cy="1039645"/>
            <a:chOff x="543575" y="1930801"/>
            <a:chExt cx="5728309" cy="103964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EF0230F-5BD3-014E-A107-093EE2853124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8751A0EA-946D-6847-9F05-3422D4F7BA06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5570"/>
                <a:chOff x="418567" y="669336"/>
                <a:chExt cx="5728309" cy="945570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865A322E-96DB-FC48-834E-0A4C18E01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6E5559B0-1542-F540-B5E5-54337E840880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77857F2D-64C3-2D48-9DB3-4B249669EA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E537D27-AC70-B749-8FFA-2C849E2781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Left Arrow 35">
                  <a:extLst>
                    <a:ext uri="{FF2B5EF4-FFF2-40B4-BE49-F238E27FC236}">
                      <a16:creationId xmlns:a16="http://schemas.microsoft.com/office/drawing/2014/main" id="{6162EBE0-6348-3640-89A6-FD58D44C0C44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6315AB33-BCF1-B440-8AC4-F1EA222124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8FD4172D-266A-EA4E-AF01-C79A7750AA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42696"/>
                  <a:ext cx="280804" cy="272210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DAD4CC50-1DD7-A44E-B6D4-D3C57CCBC2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C153991-1115-BF42-883D-7BC24F5C0F26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A256989-176B-8B48-BAD4-E22672288247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77E7EC0-460B-DA4A-9655-F14ED9F39263}"/>
                    </a:ext>
                  </a:extLst>
                </p:cNvPr>
                <p:cNvSpPr/>
                <p:nvPr/>
              </p:nvSpPr>
              <p:spPr>
                <a:xfrm>
                  <a:off x="2540219" y="97191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3008AC4-0239-564C-9BFA-4C68EFB2A4E2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55A76CB-EDB4-F744-8211-8EE32E38D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A5B030C0-7FF6-5343-AF84-607DE78349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5B62AF84-2112-7D4E-8E0B-4CDD2BF56F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Hexagon 29">
                <a:extLst>
                  <a:ext uri="{FF2B5EF4-FFF2-40B4-BE49-F238E27FC236}">
                    <a16:creationId xmlns:a16="http://schemas.microsoft.com/office/drawing/2014/main" id="{E9011E0A-7DFC-8540-A0C3-F64B1B27487F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3743DBB-D01D-B342-A573-849DA74C2F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Left Arrow 27">
              <a:extLst>
                <a:ext uri="{FF2B5EF4-FFF2-40B4-BE49-F238E27FC236}">
                  <a16:creationId xmlns:a16="http://schemas.microsoft.com/office/drawing/2014/main" id="{6781BADF-7954-C14A-ADF0-70A56F6A37C4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D72F4EA-FA51-9F4C-94F1-B4AFF8E8E47E}"/>
              </a:ext>
            </a:extLst>
          </p:cNvPr>
          <p:cNvSpPr txBox="1"/>
          <p:nvPr/>
        </p:nvSpPr>
        <p:spPr>
          <a:xfrm>
            <a:off x="6896807" y="1925827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Ex49N: chr4:3,213,622-3,213,736 (+)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3F9EEC-3C25-7245-9B39-011C26866A95}"/>
              </a:ext>
            </a:extLst>
          </p:cNvPr>
          <p:cNvSpPr txBox="1"/>
          <p:nvPr/>
        </p:nvSpPr>
        <p:spPr>
          <a:xfrm>
            <a:off x="485069" y="5747080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Edited from Jessica Plots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3935E4-5213-6E41-B35A-2A7F6EA37D5B}"/>
              </a:ext>
            </a:extLst>
          </p:cNvPr>
          <p:cNvSpPr/>
          <p:nvPr/>
        </p:nvSpPr>
        <p:spPr>
          <a:xfrm>
            <a:off x="3620783" y="3094380"/>
            <a:ext cx="605560" cy="37362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1067" dirty="0">
                <a:solidFill>
                  <a:srgbClr val="FFFFFF"/>
                </a:solidFill>
                <a:latin typeface="Arial" panose="020B0604020202020204"/>
              </a:rPr>
              <a:t>Intron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3FDF4E-F7D5-2D4C-AB9C-5C2EDA577EFD}"/>
              </a:ext>
            </a:extLst>
          </p:cNvPr>
          <p:cNvSpPr txBox="1"/>
          <p:nvPr/>
        </p:nvSpPr>
        <p:spPr>
          <a:xfrm>
            <a:off x="596494" y="898669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toxic exon splicing in type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8F878E-8E44-C145-A4D3-5C3E69D390C2}"/>
              </a:ext>
            </a:extLst>
          </p:cNvPr>
          <p:cNvSpPr txBox="1"/>
          <p:nvPr/>
        </p:nvSpPr>
        <p:spPr>
          <a:xfrm>
            <a:off x="596494" y="2457477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Non-Classical but high frequent ones 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B8042D-1644-E544-927F-3B5274296B30}"/>
              </a:ext>
            </a:extLst>
          </p:cNvPr>
          <p:cNvSpPr/>
          <p:nvPr/>
        </p:nvSpPr>
        <p:spPr>
          <a:xfrm>
            <a:off x="6995538" y="5562414"/>
            <a:ext cx="4376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Nonsense-mediated 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mRNA decay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 (NMD)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906E6F7-467D-A347-BC64-F6133ABABF30}"/>
              </a:ext>
            </a:extLst>
          </p:cNvPr>
          <p:cNvSpPr/>
          <p:nvPr/>
        </p:nvSpPr>
        <p:spPr>
          <a:xfrm>
            <a:off x="2615178" y="4658171"/>
            <a:ext cx="239213" cy="37362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1067" dirty="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46FF3E0-D0EF-674E-A830-BB9E2AB9A9B5}"/>
              </a:ext>
            </a:extLst>
          </p:cNvPr>
          <p:cNvGrpSpPr/>
          <p:nvPr/>
        </p:nvGrpSpPr>
        <p:grpSpPr>
          <a:xfrm>
            <a:off x="743483" y="4356068"/>
            <a:ext cx="5728309" cy="1039645"/>
            <a:chOff x="543575" y="1930801"/>
            <a:chExt cx="5728309" cy="103964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D3452F2-3985-2844-8C28-69A427D9A50A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96C1276-293F-1E4D-BECB-0907D8B4276F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5570"/>
                <a:chOff x="418567" y="669336"/>
                <a:chExt cx="5728309" cy="945570"/>
              </a:xfrm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58E9123D-0254-A24F-A496-4D5F1A7B3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32121E0-45E0-E74C-BA35-4EEBF1941CE4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C4DAA79-F17C-074F-A788-EDFE7A8C7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9C01B31D-677E-0649-B1ED-6DF1687B42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Left Arrow 66">
                  <a:extLst>
                    <a:ext uri="{FF2B5EF4-FFF2-40B4-BE49-F238E27FC236}">
                      <a16:creationId xmlns:a16="http://schemas.microsoft.com/office/drawing/2014/main" id="{F5AAC8DE-576B-0547-BEF5-C948C977842F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8519DE1A-2305-D04B-8B96-9D7EF6AF9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2CD813C-0BE5-B844-8D05-C916E95308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00119"/>
                  <a:ext cx="38456" cy="31478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D0F9AC9E-9593-AF4D-A603-3AC71F260E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55F5EF83-620C-0C4D-B160-3FA53CD6B712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D8496FF-02FA-2F45-8090-F210A2F22F8C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B89C2DD3-FB1C-9546-B679-0D4217A91890}"/>
                    </a:ext>
                  </a:extLst>
                </p:cNvPr>
                <p:cNvSpPr/>
                <p:nvPr/>
              </p:nvSpPr>
              <p:spPr>
                <a:xfrm>
                  <a:off x="2540219" y="97191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74EE79E8-004E-4549-BBDF-637E3D21E4E9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EFD5D9EC-A3E1-234C-B121-1800098ECE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69E440-5030-F043-94A1-3C12224141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1B57A512-F835-5E43-B510-6E8AD6EB5C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Hexagon 60">
                <a:extLst>
                  <a:ext uri="{FF2B5EF4-FFF2-40B4-BE49-F238E27FC236}">
                    <a16:creationId xmlns:a16="http://schemas.microsoft.com/office/drawing/2014/main" id="{2D188908-B572-2542-9C74-9DA5E6F073FE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B88A33D-D26D-FD41-AA96-0DF85ED5A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Left Arrow 58">
              <a:extLst>
                <a:ext uri="{FF2B5EF4-FFF2-40B4-BE49-F238E27FC236}">
                  <a16:creationId xmlns:a16="http://schemas.microsoft.com/office/drawing/2014/main" id="{3AD10119-D982-2248-B34D-5E57EDC65649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6D9B16EC-C2B8-E94E-961A-221BDD695ED5}"/>
              </a:ext>
            </a:extLst>
          </p:cNvPr>
          <p:cNvSpPr/>
          <p:nvPr/>
        </p:nvSpPr>
        <p:spPr>
          <a:xfrm>
            <a:off x="3603791" y="4653815"/>
            <a:ext cx="605560" cy="37362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1067" dirty="0">
                <a:solidFill>
                  <a:srgbClr val="FFFFFF"/>
                </a:solidFill>
                <a:latin typeface="Arial" panose="020B0604020202020204"/>
              </a:rPr>
              <a:t>Intron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C843D35-282B-0944-AA26-F6B0764C802B}"/>
              </a:ext>
            </a:extLst>
          </p:cNvPr>
          <p:cNvSpPr txBox="1"/>
          <p:nvPr/>
        </p:nvSpPr>
        <p:spPr>
          <a:xfrm>
            <a:off x="579502" y="4016912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Non-Classical and less frequent ones  </a:t>
            </a:r>
          </a:p>
        </p:txBody>
      </p:sp>
    </p:spTree>
    <p:extLst>
      <p:ext uri="{BB962C8B-B14F-4D97-AF65-F5344CB8AC3E}">
        <p14:creationId xmlns:p14="http://schemas.microsoft.com/office/powerpoint/2010/main" val="111223464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5A534D-1AB4-4042-2F3D-29A13B1B5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dPSI</a:t>
            </a:r>
            <a:r>
              <a:rPr lang="en-US" dirty="0"/>
              <a:t> and </a:t>
            </a:r>
            <a:r>
              <a:rPr lang="en-US" dirty="0" err="1"/>
              <a:t>stop_codon</a:t>
            </a:r>
            <a:endParaRPr lang="en-US" dirty="0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EE93FA93-8199-296E-083A-E1E6183AC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327" y="1523999"/>
            <a:ext cx="4412673" cy="441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7061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motif analysis of selected regions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72593B-6674-EE4D-A5F2-9A7C62510EDA}"/>
              </a:ext>
            </a:extLst>
          </p:cNvPr>
          <p:cNvSpPr/>
          <p:nvPr/>
        </p:nvSpPr>
        <p:spPr>
          <a:xfrm>
            <a:off x="7944374" y="2543261"/>
            <a:ext cx="1728132" cy="260059"/>
          </a:xfrm>
          <a:prstGeom prst="rect">
            <a:avLst/>
          </a:prstGeom>
          <a:noFill/>
          <a:ln w="38100">
            <a:solidFill>
              <a:srgbClr val="1A3D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D532B-51B9-764A-A90D-6BDD17209F94}"/>
              </a:ext>
            </a:extLst>
          </p:cNvPr>
          <p:cNvSpPr/>
          <p:nvPr/>
        </p:nvSpPr>
        <p:spPr>
          <a:xfrm>
            <a:off x="4496499" y="2543261"/>
            <a:ext cx="1352025" cy="26005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FFC12F-1D0A-9841-81A9-128FE378F064}"/>
              </a:ext>
            </a:extLst>
          </p:cNvPr>
          <p:cNvSpPr/>
          <p:nvPr/>
        </p:nvSpPr>
        <p:spPr>
          <a:xfrm>
            <a:off x="791362" y="2543261"/>
            <a:ext cx="1728132" cy="260059"/>
          </a:xfrm>
          <a:prstGeom prst="rect">
            <a:avLst/>
          </a:prstGeom>
          <a:noFill/>
          <a:ln w="38100">
            <a:solidFill>
              <a:srgbClr val="1A3D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11A701-1939-094F-B3D1-782DD0D747FF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2519494" y="2673291"/>
            <a:ext cx="1977005" cy="0"/>
          </a:xfrm>
          <a:prstGeom prst="line">
            <a:avLst/>
          </a:prstGeom>
          <a:ln w="38100">
            <a:solidFill>
              <a:srgbClr val="1A3D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526533-CE13-8346-A4EC-E42958741EF5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5848524" y="2673290"/>
            <a:ext cx="2095850" cy="1"/>
          </a:xfrm>
          <a:prstGeom prst="line">
            <a:avLst/>
          </a:prstGeom>
          <a:ln w="38100">
            <a:solidFill>
              <a:srgbClr val="1A3D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Left Brace 10">
            <a:extLst>
              <a:ext uri="{FF2B5EF4-FFF2-40B4-BE49-F238E27FC236}">
                <a16:creationId xmlns:a16="http://schemas.microsoft.com/office/drawing/2014/main" id="{C366A9AA-DF32-EA40-941B-143913263BB7}"/>
              </a:ext>
            </a:extLst>
          </p:cNvPr>
          <p:cNvSpPr/>
          <p:nvPr/>
        </p:nvSpPr>
        <p:spPr>
          <a:xfrm rot="5400000">
            <a:off x="2013357" y="1728709"/>
            <a:ext cx="369116" cy="520117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C0077A72-EAA0-E240-9184-F4D53F65C727}"/>
              </a:ext>
            </a:extLst>
          </p:cNvPr>
          <p:cNvSpPr/>
          <p:nvPr/>
        </p:nvSpPr>
        <p:spPr>
          <a:xfrm rot="5400000">
            <a:off x="1740715" y="1063886"/>
            <a:ext cx="369116" cy="10654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0EAD5A9-B144-8D4A-BE20-8A04001D042E}"/>
              </a:ext>
            </a:extLst>
          </p:cNvPr>
          <p:cNvSpPr/>
          <p:nvPr/>
        </p:nvSpPr>
        <p:spPr>
          <a:xfrm rot="5400000">
            <a:off x="8286925" y="1072970"/>
            <a:ext cx="369116" cy="10654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F7026910-1242-4D46-BF89-CA375E32C7B1}"/>
              </a:ext>
            </a:extLst>
          </p:cNvPr>
          <p:cNvSpPr/>
          <p:nvPr/>
        </p:nvSpPr>
        <p:spPr>
          <a:xfrm rot="5400000">
            <a:off x="2160165" y="2180437"/>
            <a:ext cx="369116" cy="2265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D2891D55-96CA-7C49-B9D5-FA9BBD48E016}"/>
              </a:ext>
            </a:extLst>
          </p:cNvPr>
          <p:cNvSpPr/>
          <p:nvPr/>
        </p:nvSpPr>
        <p:spPr>
          <a:xfrm rot="5400000">
            <a:off x="5634608" y="1807826"/>
            <a:ext cx="369116" cy="520117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4109C38E-2B2D-FC43-8DDA-F55869E40F5C}"/>
              </a:ext>
            </a:extLst>
          </p:cNvPr>
          <p:cNvSpPr/>
          <p:nvPr/>
        </p:nvSpPr>
        <p:spPr>
          <a:xfrm rot="5400000">
            <a:off x="5634608" y="1132393"/>
            <a:ext cx="369116" cy="10654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69B11EA7-161D-F140-82C0-5BADDFCAE8EC}"/>
              </a:ext>
            </a:extLst>
          </p:cNvPr>
          <p:cNvSpPr/>
          <p:nvPr/>
        </p:nvSpPr>
        <p:spPr>
          <a:xfrm rot="5400000">
            <a:off x="5634609" y="2257336"/>
            <a:ext cx="369116" cy="2265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A4DC9312-E7BD-0949-91A6-26BB182AECF6}"/>
              </a:ext>
            </a:extLst>
          </p:cNvPr>
          <p:cNvSpPr/>
          <p:nvPr/>
        </p:nvSpPr>
        <p:spPr>
          <a:xfrm rot="16200000">
            <a:off x="4311941" y="3201098"/>
            <a:ext cx="369116" cy="520117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736C508E-FE79-764C-9BC5-17C58CD444EA}"/>
              </a:ext>
            </a:extLst>
          </p:cNvPr>
          <p:cNvSpPr/>
          <p:nvPr/>
        </p:nvSpPr>
        <p:spPr>
          <a:xfrm rot="16200000">
            <a:off x="4311941" y="3521980"/>
            <a:ext cx="369116" cy="10654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A6666A4F-00EC-B943-BC3A-4B71039B16AC}"/>
              </a:ext>
            </a:extLst>
          </p:cNvPr>
          <p:cNvSpPr/>
          <p:nvPr/>
        </p:nvSpPr>
        <p:spPr>
          <a:xfrm rot="16200000">
            <a:off x="4311941" y="3036812"/>
            <a:ext cx="369116" cy="2265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6FC400-0087-3D40-97DE-BFD41A092F3E}"/>
              </a:ext>
            </a:extLst>
          </p:cNvPr>
          <p:cNvCxnSpPr/>
          <p:nvPr/>
        </p:nvCxnSpPr>
        <p:spPr>
          <a:xfrm flipV="1">
            <a:off x="1392572" y="2965505"/>
            <a:ext cx="1065402" cy="1354825"/>
          </a:xfrm>
          <a:prstGeom prst="straightConnector1">
            <a:avLst/>
          </a:prstGeom>
          <a:ln w="28575">
            <a:solidFill>
              <a:schemeClr val="accent3">
                <a:lumMod val="75000"/>
                <a:lumOff val="2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DE4173-C540-B54F-8795-3504D784FFBD}"/>
              </a:ext>
            </a:extLst>
          </p:cNvPr>
          <p:cNvCxnSpPr/>
          <p:nvPr/>
        </p:nvCxnSpPr>
        <p:spPr>
          <a:xfrm flipV="1">
            <a:off x="3401736" y="2897699"/>
            <a:ext cx="1065402" cy="1354825"/>
          </a:xfrm>
          <a:prstGeom prst="straightConnector1">
            <a:avLst/>
          </a:prstGeom>
          <a:ln w="28575">
            <a:solidFill>
              <a:schemeClr val="accent3">
                <a:lumMod val="75000"/>
                <a:lumOff val="2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C49985-BD67-EE47-AFE8-F3C1E234C07F}"/>
              </a:ext>
            </a:extLst>
          </p:cNvPr>
          <p:cNvCxnSpPr/>
          <p:nvPr/>
        </p:nvCxnSpPr>
        <p:spPr>
          <a:xfrm flipV="1">
            <a:off x="6896449" y="2933349"/>
            <a:ext cx="1065402" cy="1354825"/>
          </a:xfrm>
          <a:prstGeom prst="straightConnector1">
            <a:avLst/>
          </a:prstGeom>
          <a:ln w="28575">
            <a:solidFill>
              <a:schemeClr val="accent3">
                <a:lumMod val="75000"/>
                <a:lumOff val="2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BD690FA-EFB7-6C4D-82B2-858AEC1547F5}"/>
              </a:ext>
            </a:extLst>
          </p:cNvPr>
          <p:cNvCxnSpPr/>
          <p:nvPr/>
        </p:nvCxnSpPr>
        <p:spPr>
          <a:xfrm flipV="1">
            <a:off x="4720207" y="2884414"/>
            <a:ext cx="1065402" cy="1354825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91207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 gene poison exon spicing in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15BBD1-B915-794B-95E7-3204B6CA33F5}"/>
              </a:ext>
            </a:extLst>
          </p:cNvPr>
          <p:cNvGrpSpPr/>
          <p:nvPr/>
        </p:nvGrpSpPr>
        <p:grpSpPr>
          <a:xfrm>
            <a:off x="760475" y="2413875"/>
            <a:ext cx="5728309" cy="1039645"/>
            <a:chOff x="543575" y="1930801"/>
            <a:chExt cx="5728309" cy="103964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0D6FF7-02D9-974A-A863-D17577A16839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2FCA0E3-D04E-A043-B86F-B37E636EF6A1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8265"/>
                <a:chOff x="418567" y="669336"/>
                <a:chExt cx="5728309" cy="948265"/>
              </a:xfrm>
            </p:grpSpPr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12B54DBD-3ABC-3143-AECC-45636BA16B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38C0C84-E0C4-8E4D-842D-27141606707F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23E5223B-7951-F648-AFE2-1F10E15FC0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C6DEABEF-1D2D-A546-8667-AE990BE82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Left Arrow 12">
                  <a:extLst>
                    <a:ext uri="{FF2B5EF4-FFF2-40B4-BE49-F238E27FC236}">
                      <a16:creationId xmlns:a16="http://schemas.microsoft.com/office/drawing/2014/main" id="{F5E3BD8F-0EB8-8D4C-890E-C9CCB1E75511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BE6D29F-D2DA-A74D-8EBF-61F7A6BD4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FB6553A9-B3F7-FE4D-AA32-E278D16977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42696"/>
                  <a:ext cx="280804" cy="272210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3D9A4ECD-B92C-F148-ACE7-E4F3436E9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53D76D4-8732-BD40-AC4D-C64687D609F0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7D389BA-906D-7145-9F27-7A5992A50604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08B4BE2-95A4-0443-BE06-C1FC6D15D43F}"/>
                    </a:ext>
                  </a:extLst>
                </p:cNvPr>
                <p:cNvSpPr/>
                <p:nvPr/>
              </p:nvSpPr>
              <p:spPr>
                <a:xfrm>
                  <a:off x="2540219" y="98242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E781E99-D1CA-2B4A-BFA7-595042B98798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D29E2889-2880-3C41-BF15-ADD6B0BA3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55F31CA-CBFA-974F-A2C5-A913B3EA28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65730" y="1367029"/>
                  <a:ext cx="348516" cy="25057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2262EA3-7607-1148-93E9-F8803CD8D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15507" y="1324620"/>
                  <a:ext cx="301525" cy="290286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285C4365-D371-B34D-9CED-B6F8D3CB32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FBC639CB-49EA-B94D-8E15-B867576768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D569EE21-3AB1-B44E-8EE0-16BF443CAC47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288310C-9D8C-634F-AA54-89DF5DDD15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Left Arrow 4">
              <a:extLst>
                <a:ext uri="{FF2B5EF4-FFF2-40B4-BE49-F238E27FC236}">
                  <a16:creationId xmlns:a16="http://schemas.microsoft.com/office/drawing/2014/main" id="{90CE92FD-B8B5-0145-8AC6-B1D17368BB2C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D72F4EA-FA51-9F4C-94F1-B4AFF8E8E47E}"/>
              </a:ext>
            </a:extLst>
          </p:cNvPr>
          <p:cNvSpPr txBox="1"/>
          <p:nvPr/>
        </p:nvSpPr>
        <p:spPr>
          <a:xfrm>
            <a:off x="6896807" y="3214302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Ex49N: chr4:3,213,622-3,213,736 (+)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3FDF4E-F7D5-2D4C-AB9C-5C2EDA577EFD}"/>
              </a:ext>
            </a:extLst>
          </p:cNvPr>
          <p:cNvSpPr txBox="1"/>
          <p:nvPr/>
        </p:nvSpPr>
        <p:spPr>
          <a:xfrm>
            <a:off x="596494" y="898669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toxic exon splicing in type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B8042D-1644-E544-927F-3B5274296B30}"/>
              </a:ext>
            </a:extLst>
          </p:cNvPr>
          <p:cNvSpPr/>
          <p:nvPr/>
        </p:nvSpPr>
        <p:spPr>
          <a:xfrm>
            <a:off x="6896807" y="4966669"/>
            <a:ext cx="4376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Nonsense-mediated 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mRNA decay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 (NMD)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14092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2B1F-1290-3245-A4F7-439D5A5F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TST11872 Study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12CFE9-9426-3A49-9A58-42EAE1DA7D29}"/>
              </a:ext>
            </a:extLst>
          </p:cNvPr>
          <p:cNvSpPr txBox="1"/>
          <p:nvPr/>
        </p:nvSpPr>
        <p:spPr>
          <a:xfrm>
            <a:off x="5049430" y="81280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New data (4/02/22)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5E7962-D91A-D040-BD08-FB4363E8D010}"/>
              </a:ext>
            </a:extLst>
          </p:cNvPr>
          <p:cNvSpPr txBox="1"/>
          <p:nvPr/>
        </p:nvSpPr>
        <p:spPr>
          <a:xfrm>
            <a:off x="297886" y="4352429"/>
            <a:ext cx="25266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/>
              <a:t>Strategies for comparison:</a:t>
            </a:r>
          </a:p>
          <a:p>
            <a:endParaRPr lang="en-US" sz="1000" b="1" i="1" dirty="0"/>
          </a:p>
          <a:p>
            <a:r>
              <a:rPr lang="en-US" sz="1000" b="1" dirty="0"/>
              <a:t>Comp1:  NGN2 ~4x</a:t>
            </a:r>
          </a:p>
          <a:p>
            <a:r>
              <a:rPr lang="en-US" sz="1000" dirty="0"/>
              <a:t>BIO-1755497 (Bran) NGN2, Low (4x)</a:t>
            </a:r>
          </a:p>
          <a:p>
            <a:r>
              <a:rPr lang="en-US" sz="1000" dirty="0"/>
              <a:t>BIO-2006152 (PTC-518) NGN2, Low (5x)</a:t>
            </a:r>
          </a:p>
          <a:p>
            <a:r>
              <a:rPr lang="en-US" sz="1000" dirty="0"/>
              <a:t>BIO-2059811 (PTC) NGN2, Low (4x)</a:t>
            </a:r>
          </a:p>
          <a:p>
            <a:r>
              <a:rPr lang="en-US" sz="1000" dirty="0"/>
              <a:t>BIO-2135644 (PTC) NGN2, Low (4.4x)</a:t>
            </a:r>
          </a:p>
          <a:p>
            <a:endParaRPr 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099D71-7C97-1645-82B9-4CAEEAC375DA}"/>
              </a:ext>
            </a:extLst>
          </p:cNvPr>
          <p:cNvSpPr txBox="1"/>
          <p:nvPr/>
        </p:nvSpPr>
        <p:spPr>
          <a:xfrm>
            <a:off x="2905125" y="4655584"/>
            <a:ext cx="273183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Comp2:  NGN2 ~9-16x</a:t>
            </a:r>
          </a:p>
          <a:p>
            <a:r>
              <a:rPr lang="en-US" sz="1000" dirty="0"/>
              <a:t>BIO-1755497 (Bran) NGN2, High (13x)</a:t>
            </a:r>
          </a:p>
          <a:p>
            <a:r>
              <a:rPr lang="en-US" sz="1000" dirty="0"/>
              <a:t>BIO-2006152 (PTC-518) NGN2, High (16.5x)</a:t>
            </a:r>
          </a:p>
          <a:p>
            <a:r>
              <a:rPr lang="en-US" sz="1000" dirty="0"/>
              <a:t>BIO-2059811 (PTC) NGN2, High (13.3x)</a:t>
            </a:r>
          </a:p>
          <a:p>
            <a:r>
              <a:rPr lang="en-US" sz="1000" dirty="0"/>
              <a:t>BIO-2135644 (PTC) NGN2, High (14.5x)</a:t>
            </a:r>
          </a:p>
          <a:p>
            <a:r>
              <a:rPr lang="en-US" sz="1000" dirty="0"/>
              <a:t>BIO-2136770 (PTC) NGN2, Low (12x)</a:t>
            </a:r>
          </a:p>
          <a:p>
            <a:r>
              <a:rPr lang="en-US" sz="1000" dirty="0"/>
              <a:t>BIO-1949634 (</a:t>
            </a:r>
            <a:r>
              <a:rPr lang="en-US" sz="1000" dirty="0" err="1"/>
              <a:t>Ris</a:t>
            </a:r>
            <a:r>
              <a:rPr lang="en-US" sz="1000" dirty="0"/>
              <a:t>) NGN2, Low (9x)</a:t>
            </a:r>
          </a:p>
          <a:p>
            <a:r>
              <a:rPr lang="en-US" sz="1000" dirty="0"/>
              <a:t>BIO-2060573 (Internal) NGN2, Low (11x)</a:t>
            </a:r>
          </a:p>
          <a:p>
            <a:r>
              <a:rPr lang="en-US" sz="1000" dirty="0"/>
              <a:t>BIO-2070692 (Remix) NGN2, Low (16x)</a:t>
            </a:r>
          </a:p>
          <a:p>
            <a:endParaRPr lang="en-US" sz="1000" dirty="0"/>
          </a:p>
          <a:p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9C6060-EC3C-634E-B12E-66CD1E1F9242}"/>
              </a:ext>
            </a:extLst>
          </p:cNvPr>
          <p:cNvSpPr txBox="1"/>
          <p:nvPr/>
        </p:nvSpPr>
        <p:spPr>
          <a:xfrm>
            <a:off x="5940860" y="4655584"/>
            <a:ext cx="256192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Comp3:  iPSC ~7-10x</a:t>
            </a:r>
          </a:p>
          <a:p>
            <a:r>
              <a:rPr lang="en-US" sz="1000" dirty="0"/>
              <a:t>BIO-2006152 (PTC-518) iPSC, High (10x)</a:t>
            </a:r>
          </a:p>
          <a:p>
            <a:r>
              <a:rPr lang="en-US" sz="1000" dirty="0"/>
              <a:t>BIO-2059811 (PTC) iPSC, High (8.5x)</a:t>
            </a:r>
          </a:p>
          <a:p>
            <a:r>
              <a:rPr lang="en-US" sz="1000" dirty="0"/>
              <a:t>BIO-2135644 (PTC) iPSC, High (12.2x) </a:t>
            </a:r>
          </a:p>
          <a:p>
            <a:r>
              <a:rPr lang="en-US" sz="1000" dirty="0"/>
              <a:t>BIO-2136770 (PTC) iPSC, Low (7x)</a:t>
            </a:r>
          </a:p>
          <a:p>
            <a:r>
              <a:rPr lang="en-US" sz="1000" dirty="0"/>
              <a:t>BIO-1949634 (</a:t>
            </a:r>
            <a:r>
              <a:rPr lang="en-US" sz="1000" dirty="0" err="1"/>
              <a:t>Ris</a:t>
            </a:r>
            <a:r>
              <a:rPr lang="en-US" sz="1000" dirty="0"/>
              <a:t>) iPSC, Low (9x)</a:t>
            </a:r>
          </a:p>
          <a:p>
            <a:r>
              <a:rPr lang="en-US" sz="1000" dirty="0"/>
              <a:t>BIO-2060573 (Internal) iPSC, Low (10x)</a:t>
            </a:r>
          </a:p>
          <a:p>
            <a:r>
              <a:rPr lang="en-US" sz="1000" dirty="0"/>
              <a:t>BIO-2070692 (Remix) iPSC, Low (12x)</a:t>
            </a:r>
          </a:p>
          <a:p>
            <a:endParaRPr lang="en-US" sz="1000" dirty="0"/>
          </a:p>
          <a:p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A5FB4-EA6F-BB40-A622-DFE9C10FF23A}"/>
              </a:ext>
            </a:extLst>
          </p:cNvPr>
          <p:cNvSpPr txBox="1"/>
          <p:nvPr/>
        </p:nvSpPr>
        <p:spPr>
          <a:xfrm>
            <a:off x="11047353" y="422534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Catherine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86B413E-F051-8C44-8B34-6FABFE81D983}"/>
              </a:ext>
            </a:extLst>
          </p:cNvPr>
          <p:cNvGraphicFramePr>
            <a:graphicFrameLocks noGrp="1"/>
          </p:cNvGraphicFramePr>
          <p:nvPr/>
        </p:nvGraphicFramePr>
        <p:xfrm>
          <a:off x="384957" y="1264971"/>
          <a:ext cx="11423650" cy="2976247"/>
        </p:xfrm>
        <a:graphic>
          <a:graphicData uri="http://schemas.openxmlformats.org/drawingml/2006/table">
            <a:tbl>
              <a:tblPr/>
              <a:tblGrid>
                <a:gridCol w="1082493">
                  <a:extLst>
                    <a:ext uri="{9D8B030D-6E8A-4147-A177-3AD203B41FA5}">
                      <a16:colId xmlns:a16="http://schemas.microsoft.com/office/drawing/2014/main" val="49523382"/>
                    </a:ext>
                  </a:extLst>
                </a:gridCol>
                <a:gridCol w="954199">
                  <a:extLst>
                    <a:ext uri="{9D8B030D-6E8A-4147-A177-3AD203B41FA5}">
                      <a16:colId xmlns:a16="http://schemas.microsoft.com/office/drawing/2014/main" val="1294886168"/>
                    </a:ext>
                  </a:extLst>
                </a:gridCol>
                <a:gridCol w="930143">
                  <a:extLst>
                    <a:ext uri="{9D8B030D-6E8A-4147-A177-3AD203B41FA5}">
                      <a16:colId xmlns:a16="http://schemas.microsoft.com/office/drawing/2014/main" val="3779267143"/>
                    </a:ext>
                  </a:extLst>
                </a:gridCol>
                <a:gridCol w="1050420">
                  <a:extLst>
                    <a:ext uri="{9D8B030D-6E8A-4147-A177-3AD203B41FA5}">
                      <a16:colId xmlns:a16="http://schemas.microsoft.com/office/drawing/2014/main" val="4202463101"/>
                    </a:ext>
                  </a:extLst>
                </a:gridCol>
                <a:gridCol w="1050420">
                  <a:extLst>
                    <a:ext uri="{9D8B030D-6E8A-4147-A177-3AD203B41FA5}">
                      <a16:colId xmlns:a16="http://schemas.microsoft.com/office/drawing/2014/main" val="1860745650"/>
                    </a:ext>
                  </a:extLst>
                </a:gridCol>
                <a:gridCol w="705626">
                  <a:extLst>
                    <a:ext uri="{9D8B030D-6E8A-4147-A177-3AD203B41FA5}">
                      <a16:colId xmlns:a16="http://schemas.microsoft.com/office/drawing/2014/main" val="212285873"/>
                    </a:ext>
                  </a:extLst>
                </a:gridCol>
                <a:gridCol w="857976">
                  <a:extLst>
                    <a:ext uri="{9D8B030D-6E8A-4147-A177-3AD203B41FA5}">
                      <a16:colId xmlns:a16="http://schemas.microsoft.com/office/drawing/2014/main" val="824066335"/>
                    </a:ext>
                  </a:extLst>
                </a:gridCol>
                <a:gridCol w="793829">
                  <a:extLst>
                    <a:ext uri="{9D8B030D-6E8A-4147-A177-3AD203B41FA5}">
                      <a16:colId xmlns:a16="http://schemas.microsoft.com/office/drawing/2014/main" val="322337088"/>
                    </a:ext>
                  </a:extLst>
                </a:gridCol>
                <a:gridCol w="705626">
                  <a:extLst>
                    <a:ext uri="{9D8B030D-6E8A-4147-A177-3AD203B41FA5}">
                      <a16:colId xmlns:a16="http://schemas.microsoft.com/office/drawing/2014/main" val="2275777116"/>
                    </a:ext>
                  </a:extLst>
                </a:gridCol>
                <a:gridCol w="823229">
                  <a:extLst>
                    <a:ext uri="{9D8B030D-6E8A-4147-A177-3AD203B41FA5}">
                      <a16:colId xmlns:a16="http://schemas.microsoft.com/office/drawing/2014/main" val="725424433"/>
                    </a:ext>
                  </a:extLst>
                </a:gridCol>
                <a:gridCol w="801847">
                  <a:extLst>
                    <a:ext uri="{9D8B030D-6E8A-4147-A177-3AD203B41FA5}">
                      <a16:colId xmlns:a16="http://schemas.microsoft.com/office/drawing/2014/main" val="1130269313"/>
                    </a:ext>
                  </a:extLst>
                </a:gridCol>
                <a:gridCol w="1667842">
                  <a:extLst>
                    <a:ext uri="{9D8B030D-6E8A-4147-A177-3AD203B41FA5}">
                      <a16:colId xmlns:a16="http://schemas.microsoft.com/office/drawing/2014/main" val="836204087"/>
                    </a:ext>
                  </a:extLst>
                </a:gridCol>
              </a:tblGrid>
              <a:tr h="5086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Compound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CRL HTRF IC50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HTRF IC50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iPSC qPCR IC50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NGN2 qPCR IC50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Dose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Dose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Notes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639981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BIO-1755497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10.75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1.12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3.72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13.33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Branaplam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374281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BIO-2006152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8022" marR="8022" marT="8022" marB="38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14.26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9.1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3.16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4.95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10.52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16.48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~PTC-518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536565"/>
                  </a:ext>
                </a:extLst>
              </a:tr>
              <a:tr h="3545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BIO-2059811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101.5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65.19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261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2.57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8.57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13.35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155932"/>
                  </a:ext>
                </a:extLst>
              </a:tr>
              <a:tr h="3545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BIO-2135644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8022" marR="8022" marT="8022" marB="38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81.68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68.31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3.67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4.39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14.64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87306"/>
                  </a:ext>
                </a:extLst>
              </a:tr>
              <a:tr h="3545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BIO-2136770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24.59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7.32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24.39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40.67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Close PTC518 analog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295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BIO-1949634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1500</a:t>
                      </a:r>
                    </a:p>
                  </a:txBody>
                  <a:tcPr marL="8022" marR="8022" marT="8022" marB="38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6200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357.55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324.6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8.39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9.24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27.97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30.81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Risdiplam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195357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BIO-2060573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5780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670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298.2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271.5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10.06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11.05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33.53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36.83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lead/different core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549468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BIO-2070692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560</a:t>
                      </a:r>
                    </a:p>
                  </a:txBody>
                  <a:tcPr marL="8022" marR="8022" marT="8022" marB="38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140.4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104.4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1680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11.97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16.09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5600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39.89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53.64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Remix example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062678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BIO-2060884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77.9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105.9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47.50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34.94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128.37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94.43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618817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DMSO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36383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36383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36383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000" b="0" i="0" u="none" strike="noStrike" dirty="0">
                        <a:solidFill>
                          <a:srgbClr val="36383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2164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A23342B-9B27-7142-B65E-0937FA83CFD4}"/>
              </a:ext>
            </a:extLst>
          </p:cNvPr>
          <p:cNvSpPr txBox="1"/>
          <p:nvPr/>
        </p:nvSpPr>
        <p:spPr>
          <a:xfrm>
            <a:off x="8847455" y="4617189"/>
            <a:ext cx="246253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Comp4:  iPSC ~2-4x</a:t>
            </a:r>
          </a:p>
          <a:p>
            <a:r>
              <a:rPr lang="en-US" sz="1000" b="1" dirty="0"/>
              <a:t>BIO-1755497 (Bran) iPSC, High (4x)</a:t>
            </a:r>
          </a:p>
          <a:p>
            <a:r>
              <a:rPr lang="en-US" sz="1000" dirty="0"/>
              <a:t>BIO-2006152 (PTC-518) iPSC, Low (3x)</a:t>
            </a:r>
          </a:p>
          <a:p>
            <a:r>
              <a:rPr lang="en-US" sz="1000" dirty="0"/>
              <a:t>BIO-2059811 (PTC) iPSC, Low (2.6x)</a:t>
            </a:r>
          </a:p>
          <a:p>
            <a:r>
              <a:rPr lang="en-US" sz="1000" dirty="0"/>
              <a:t>BIO-2135644 (PTC) iPSC, Low (4x)</a:t>
            </a:r>
          </a:p>
          <a:p>
            <a:endParaRPr lang="en-US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5599348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8E5A8B-F790-2FF6-2126-A5C2DDEBE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spliced genes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EEFEAB8-A768-ED01-3DC3-A837AEBDD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1066800"/>
            <a:ext cx="4639733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5060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DSG and </a:t>
            </a:r>
            <a:r>
              <a:rPr lang="en-US" dirty="0" err="1"/>
              <a:t>dPSI</a:t>
            </a:r>
            <a:r>
              <a:rPr lang="en-US" dirty="0"/>
              <a:t> in </a:t>
            </a:r>
            <a:r>
              <a:rPr lang="en-US" dirty="0" err="1"/>
              <a:t>eoi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12F37-7DFF-E9BE-1740-42F0E08611F8}"/>
              </a:ext>
            </a:extLst>
          </p:cNvPr>
          <p:cNvSpPr txBox="1"/>
          <p:nvPr/>
        </p:nvSpPr>
        <p:spPr>
          <a:xfrm>
            <a:off x="1106744" y="704334"/>
            <a:ext cx="197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</a:t>
            </a:r>
            <a:r>
              <a:rPr lang="en-US" dirty="0" err="1">
                <a:solidFill>
                  <a:srgbClr val="1A3DFF"/>
                </a:solidFill>
              </a:rPr>
              <a:t>rMATS</a:t>
            </a:r>
            <a:endParaRPr lang="en-US" dirty="0">
              <a:solidFill>
                <a:srgbClr val="1A3D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33325-CB8D-0382-21C2-673626EE7F4B}"/>
              </a:ext>
            </a:extLst>
          </p:cNvPr>
          <p:cNvSpPr txBox="1"/>
          <p:nvPr/>
        </p:nvSpPr>
        <p:spPr>
          <a:xfrm>
            <a:off x="7412456" y="637190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Intron_retension_rate</a:t>
            </a:r>
            <a:r>
              <a:rPr lang="en-US" dirty="0">
                <a:solidFill>
                  <a:srgbClr val="1A3DFF"/>
                </a:solidFill>
              </a:rPr>
              <a:t> (from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r>
              <a:rPr lang="en-US" dirty="0">
                <a:solidFill>
                  <a:srgbClr val="1A3DFF"/>
                </a:solidFill>
              </a:rPr>
              <a:t>)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DE77524-E5C3-841B-6B1B-3FE3A8E4AF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02C5BE0-CD9B-C653-4646-C9EF17B35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17" y="1524000"/>
            <a:ext cx="2868501" cy="381000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D2F76062-44A6-CA4A-6A58-82E47976D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318" y="1506211"/>
            <a:ext cx="3470564" cy="38100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985790AF-359F-C679-FBAB-7F0DB2C3D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882" y="1524000"/>
            <a:ext cx="3560412" cy="381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A2E5EB-4277-8EAC-54B5-E6015221C353}"/>
              </a:ext>
            </a:extLst>
          </p:cNvPr>
          <p:cNvSpPr txBox="1"/>
          <p:nvPr/>
        </p:nvSpPr>
        <p:spPr>
          <a:xfrm>
            <a:off x="4592478" y="686545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leafcutter</a:t>
            </a:r>
          </a:p>
        </p:txBody>
      </p:sp>
    </p:spTree>
    <p:extLst>
      <p:ext uri="{BB962C8B-B14F-4D97-AF65-F5344CB8AC3E}">
        <p14:creationId xmlns:p14="http://schemas.microsoft.com/office/powerpoint/2010/main" val="328265024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Algorithm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15BBD1-B915-794B-95E7-3204B6CA33F5}"/>
              </a:ext>
            </a:extLst>
          </p:cNvPr>
          <p:cNvGrpSpPr/>
          <p:nvPr/>
        </p:nvGrpSpPr>
        <p:grpSpPr>
          <a:xfrm>
            <a:off x="760475" y="1901256"/>
            <a:ext cx="5728309" cy="1039645"/>
            <a:chOff x="543575" y="1930801"/>
            <a:chExt cx="5728309" cy="103964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0D6FF7-02D9-974A-A863-D17577A16839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2FCA0E3-D04E-A043-B86F-B37E636EF6A1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8265"/>
                <a:chOff x="418567" y="669336"/>
                <a:chExt cx="5728309" cy="948265"/>
              </a:xfrm>
            </p:grpSpPr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12B54DBD-3ABC-3143-AECC-45636BA16B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38C0C84-E0C4-8E4D-842D-27141606707F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23E5223B-7951-F648-AFE2-1F10E15FC0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C6DEABEF-1D2D-A546-8667-AE990BE82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Left Arrow 12">
                  <a:extLst>
                    <a:ext uri="{FF2B5EF4-FFF2-40B4-BE49-F238E27FC236}">
                      <a16:creationId xmlns:a16="http://schemas.microsoft.com/office/drawing/2014/main" id="{F5E3BD8F-0EB8-8D4C-890E-C9CCB1E75511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BE6D29F-D2DA-A74D-8EBF-61F7A6BD4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FB6553A9-B3F7-FE4D-AA32-E278D16977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42696"/>
                  <a:ext cx="280804" cy="272210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3D9A4ECD-B92C-F148-ACE7-E4F3436E9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53D76D4-8732-BD40-AC4D-C64687D609F0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7D389BA-906D-7145-9F27-7A5992A50604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08B4BE2-95A4-0443-BE06-C1FC6D15D43F}"/>
                    </a:ext>
                  </a:extLst>
                </p:cNvPr>
                <p:cNvSpPr/>
                <p:nvPr/>
              </p:nvSpPr>
              <p:spPr>
                <a:xfrm>
                  <a:off x="2540219" y="98242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E781E99-D1CA-2B4A-BFA7-595042B98798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D29E2889-2880-3C41-BF15-ADD6B0BA3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55F31CA-CBFA-974F-A2C5-A913B3EA28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65730" y="1367029"/>
                  <a:ext cx="348516" cy="25057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2262EA3-7607-1148-93E9-F8803CD8D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15507" y="1324620"/>
                  <a:ext cx="301525" cy="290286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285C4365-D371-B34D-9CED-B6F8D3CB32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FBC639CB-49EA-B94D-8E15-B867576768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D569EE21-3AB1-B44E-8EE0-16BF443CAC47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288310C-9D8C-634F-AA54-89DF5DDD15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Left Arrow 4">
              <a:extLst>
                <a:ext uri="{FF2B5EF4-FFF2-40B4-BE49-F238E27FC236}">
                  <a16:creationId xmlns:a16="http://schemas.microsoft.com/office/drawing/2014/main" id="{90CE92FD-B8B5-0145-8AC6-B1D17368BB2C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A3FDF4E-F7D5-2D4C-AB9C-5C2EDA577EFD}"/>
              </a:ext>
            </a:extLst>
          </p:cNvPr>
          <p:cNvSpPr txBox="1"/>
          <p:nvPr/>
        </p:nvSpPr>
        <p:spPr>
          <a:xfrm>
            <a:off x="3045715" y="1523022"/>
            <a:ext cx="479618" cy="369332"/>
          </a:xfrm>
          <a:prstGeom prst="rect">
            <a:avLst/>
          </a:prstGeom>
          <a:noFill/>
          <a:ln w="19050">
            <a:solidFill>
              <a:srgbClr val="1A3D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B8042D-1644-E544-927F-3B5274296B30}"/>
              </a:ext>
            </a:extLst>
          </p:cNvPr>
          <p:cNvSpPr/>
          <p:nvPr/>
        </p:nvSpPr>
        <p:spPr>
          <a:xfrm>
            <a:off x="760475" y="4205373"/>
            <a:ext cx="891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rMATS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03D6A9-871A-28BB-4125-F3EA52933770}"/>
              </a:ext>
            </a:extLst>
          </p:cNvPr>
          <p:cNvSpPr txBox="1"/>
          <p:nvPr/>
        </p:nvSpPr>
        <p:spPr>
          <a:xfrm>
            <a:off x="2393575" y="2934764"/>
            <a:ext cx="488551" cy="383175"/>
          </a:xfrm>
          <a:prstGeom prst="rect">
            <a:avLst/>
          </a:prstGeom>
          <a:noFill/>
          <a:ln w="19050">
            <a:solidFill>
              <a:srgbClr val="1A3D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F63A6F-4540-FA21-3377-A8E385C83E9F}"/>
              </a:ext>
            </a:extLst>
          </p:cNvPr>
          <p:cNvSpPr txBox="1"/>
          <p:nvPr/>
        </p:nvSpPr>
        <p:spPr>
          <a:xfrm>
            <a:off x="3761714" y="2940901"/>
            <a:ext cx="479618" cy="369332"/>
          </a:xfrm>
          <a:prstGeom prst="rect">
            <a:avLst/>
          </a:prstGeom>
          <a:noFill/>
          <a:ln w="19050">
            <a:solidFill>
              <a:srgbClr val="1A3D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61FE04-034A-162E-9A30-0D504ACBC656}"/>
              </a:ext>
            </a:extLst>
          </p:cNvPr>
          <p:cNvSpPr txBox="1"/>
          <p:nvPr/>
        </p:nvSpPr>
        <p:spPr>
          <a:xfrm>
            <a:off x="2050850" y="4009624"/>
            <a:ext cx="1467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C1+C3</a:t>
            </a:r>
          </a:p>
          <a:p>
            <a:r>
              <a:rPr lang="en-US" dirty="0"/>
              <a:t>-------------</a:t>
            </a:r>
          </a:p>
          <a:p>
            <a:r>
              <a:rPr lang="en-US" dirty="0"/>
              <a:t>C1+2C2+C3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540476-E448-FA97-67D8-6E3E61DD4472}"/>
              </a:ext>
            </a:extLst>
          </p:cNvPr>
          <p:cNvSpPr/>
          <p:nvPr/>
        </p:nvSpPr>
        <p:spPr>
          <a:xfrm>
            <a:off x="4542769" y="4233078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leafcutter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F8A217-AAA2-7B74-015F-6E483F2FEEDC}"/>
              </a:ext>
            </a:extLst>
          </p:cNvPr>
          <p:cNvSpPr txBox="1"/>
          <p:nvPr/>
        </p:nvSpPr>
        <p:spPr>
          <a:xfrm>
            <a:off x="5833144" y="4037329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C1</a:t>
            </a:r>
          </a:p>
          <a:p>
            <a:r>
              <a:rPr lang="en-US" dirty="0"/>
              <a:t>-------------</a:t>
            </a:r>
          </a:p>
          <a:p>
            <a:r>
              <a:rPr lang="en-US" dirty="0"/>
              <a:t>C1+C2+C3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C9415E-18DB-9839-5E78-8D292038A918}"/>
              </a:ext>
            </a:extLst>
          </p:cNvPr>
          <p:cNvSpPr/>
          <p:nvPr/>
        </p:nvSpPr>
        <p:spPr>
          <a:xfrm>
            <a:off x="8325063" y="4205373"/>
            <a:ext cx="891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rMATS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F8A6BF-3EEE-1333-34A9-09CBCB12D67C}"/>
              </a:ext>
            </a:extLst>
          </p:cNvPr>
          <p:cNvSpPr txBox="1"/>
          <p:nvPr/>
        </p:nvSpPr>
        <p:spPr>
          <a:xfrm>
            <a:off x="9487198" y="3928374"/>
            <a:ext cx="14350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C1</a:t>
            </a:r>
          </a:p>
          <a:p>
            <a:r>
              <a:rPr lang="en-US" dirty="0"/>
              <a:t>------------  + </a:t>
            </a:r>
          </a:p>
          <a:p>
            <a:r>
              <a:rPr lang="en-US" dirty="0"/>
              <a:t>C1+C2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B11B1D-A35F-6573-5E83-B4DA02506A73}"/>
              </a:ext>
            </a:extLst>
          </p:cNvPr>
          <p:cNvSpPr txBox="1"/>
          <p:nvPr/>
        </p:nvSpPr>
        <p:spPr>
          <a:xfrm>
            <a:off x="10846537" y="3928374"/>
            <a:ext cx="1204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C3</a:t>
            </a:r>
          </a:p>
          <a:p>
            <a:r>
              <a:rPr lang="en-US" dirty="0"/>
              <a:t>-------------</a:t>
            </a:r>
          </a:p>
          <a:p>
            <a:r>
              <a:rPr lang="en-US" dirty="0"/>
              <a:t>C2+C3</a:t>
            </a:r>
          </a:p>
        </p:txBody>
      </p:sp>
    </p:spTree>
    <p:extLst>
      <p:ext uri="{BB962C8B-B14F-4D97-AF65-F5344CB8AC3E}">
        <p14:creationId xmlns:p14="http://schemas.microsoft.com/office/powerpoint/2010/main" val="3514809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DSG and </a:t>
            </a:r>
            <a:r>
              <a:rPr lang="en-US" dirty="0" err="1"/>
              <a:t>dPSI</a:t>
            </a:r>
            <a:r>
              <a:rPr lang="en-US" dirty="0"/>
              <a:t> in </a:t>
            </a:r>
            <a:r>
              <a:rPr lang="en-US" dirty="0" err="1"/>
              <a:t>eoi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12F37-7DFF-E9BE-1740-42F0E08611F8}"/>
              </a:ext>
            </a:extLst>
          </p:cNvPr>
          <p:cNvSpPr txBox="1"/>
          <p:nvPr/>
        </p:nvSpPr>
        <p:spPr>
          <a:xfrm>
            <a:off x="2555860" y="70433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leafcutter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33325-CB8D-0382-21C2-673626EE7F4B}"/>
              </a:ext>
            </a:extLst>
          </p:cNvPr>
          <p:cNvSpPr txBox="1"/>
          <p:nvPr/>
        </p:nvSpPr>
        <p:spPr>
          <a:xfrm>
            <a:off x="7412456" y="637190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Intron_retension_rate</a:t>
            </a:r>
            <a:r>
              <a:rPr lang="en-US" dirty="0">
                <a:solidFill>
                  <a:srgbClr val="1A3DFF"/>
                </a:solidFill>
              </a:rPr>
              <a:t> (from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r>
              <a:rPr lang="en-US" dirty="0">
                <a:solidFill>
                  <a:srgbClr val="1A3DFF"/>
                </a:solidFill>
              </a:rPr>
              <a:t>)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B3CCB63-0BEC-9257-3CFE-D6ACEFD71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94" y="1073665"/>
            <a:ext cx="4745959" cy="4745959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FE0D41A-07FA-CEF3-9D59-45348D5BD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739" y="1073665"/>
            <a:ext cx="4558208" cy="455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7974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DSG and </a:t>
            </a:r>
            <a:r>
              <a:rPr lang="en-US" dirty="0" err="1"/>
              <a:t>dPSI</a:t>
            </a:r>
            <a:r>
              <a:rPr lang="en-US" dirty="0"/>
              <a:t> in </a:t>
            </a:r>
            <a:r>
              <a:rPr lang="en-US" dirty="0" err="1"/>
              <a:t>eoi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33325-CB8D-0382-21C2-673626EE7F4B}"/>
              </a:ext>
            </a:extLst>
          </p:cNvPr>
          <p:cNvSpPr txBox="1"/>
          <p:nvPr/>
        </p:nvSpPr>
        <p:spPr>
          <a:xfrm>
            <a:off x="3233691" y="1021834"/>
            <a:ext cx="488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Intron_retension_rate</a:t>
            </a:r>
            <a:r>
              <a:rPr lang="en-US" dirty="0">
                <a:solidFill>
                  <a:srgbClr val="1A3DFF"/>
                </a:solidFill>
              </a:rPr>
              <a:t> (from leafcutter +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r>
              <a:rPr lang="en-US" dirty="0">
                <a:solidFill>
                  <a:srgbClr val="1A3DFF"/>
                </a:solidFill>
              </a:rPr>
              <a:t>)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C5B41E58-EF86-2D10-9D4D-1135E2798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364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963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1755497 in NGN2</a:t>
            </a:r>
          </a:p>
        </p:txBody>
      </p:sp>
      <p:pic>
        <p:nvPicPr>
          <p:cNvPr id="4" name="Picture 3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1605DD3B-612C-CF4A-8D07-A8794F476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600" y="1438138"/>
            <a:ext cx="4198981" cy="4521884"/>
          </a:xfrm>
          <a:prstGeom prst="rect">
            <a:avLst/>
          </a:prstGeom>
        </p:spPr>
      </p:pic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4C080FB-B010-0248-9CEA-5A0380DF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46" y="971550"/>
            <a:ext cx="4569609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2817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1788</TotalTime>
  <Words>698</Words>
  <Application>Microsoft Macintosh PowerPoint</Application>
  <PresentationFormat>Widescreen</PresentationFormat>
  <Paragraphs>243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Arial</vt:lpstr>
      <vt:lpstr>Calibri</vt:lpstr>
      <vt:lpstr>Century Gothic</vt:lpstr>
      <vt:lpstr>Roboto</vt:lpstr>
      <vt:lpstr>System Font Regular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PowerPoint Presentation</vt:lpstr>
      <vt:lpstr>HTT gene poison exon spicing in </vt:lpstr>
      <vt:lpstr>TST11872 Study design</vt:lpstr>
      <vt:lpstr>Differential spliced genes</vt:lpstr>
      <vt:lpstr>DSG and dPSI in eoi</vt:lpstr>
      <vt:lpstr>Differential Algorithm </vt:lpstr>
      <vt:lpstr>DSG and dPSI in eoi</vt:lpstr>
      <vt:lpstr>DSG and dPSI in eoi</vt:lpstr>
      <vt:lpstr>1755497 in NGN2</vt:lpstr>
      <vt:lpstr>2135644 in iPSC and NGN2</vt:lpstr>
      <vt:lpstr>2136770 (1000nM) in iPSC(Left) and NGN2(Right) </vt:lpstr>
      <vt:lpstr>The 9 ggsashimi plots in PDF format</vt:lpstr>
      <vt:lpstr>It looks more than toxic exon spicing in </vt:lpstr>
      <vt:lpstr>dPSI and stop_codon</vt:lpstr>
      <vt:lpstr>The motif analysis of selected regions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17</cp:revision>
  <dcterms:created xsi:type="dcterms:W3CDTF">2021-06-27T14:47:41Z</dcterms:created>
  <dcterms:modified xsi:type="dcterms:W3CDTF">2022-07-13T18:16:52Z</dcterms:modified>
</cp:coreProperties>
</file>